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7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9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ACE9"/>
    <a:srgbClr val="83A93A"/>
    <a:srgbClr val="0304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284" autoAdjust="0"/>
    <p:restoredTop sz="95897"/>
  </p:normalViewPr>
  <p:slideViewPr>
    <p:cSldViewPr snapToGrid="0" snapToObjects="1" showGuides="1">
      <p:cViewPr>
        <p:scale>
          <a:sx n="150" d="100"/>
          <a:sy n="150" d="100"/>
        </p:scale>
        <p:origin x="1190" y="86"/>
      </p:cViewPr>
      <p:guideLst>
        <p:guide orient="horz" pos="3097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29165-4679-D947-A761-D490DD7D5BF4}" type="datetimeFigureOut">
              <a:rPr lang="it-IT" smtClean="0"/>
              <a:t>22/07/2024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5D6E5-277A-C747-857C-A59D35AB52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7962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55D6E5-277A-C747-857C-A59D35AB528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5316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55D6E5-277A-C747-857C-A59D35AB5289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3403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9856-F3AC-EB45-A41D-FD0004856783}" type="datetime1">
              <a:rPr lang="it-IT" smtClean="0"/>
              <a:t>22/07/2024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375A-F2F4-7544-8264-2E3D69F1DC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7112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88C22-832E-7E4C-A849-8F7F80CA28AA}" type="datetime1">
              <a:rPr lang="it-IT" smtClean="0"/>
              <a:t>22/07/2024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375A-F2F4-7544-8264-2E3D69F1DC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3875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6AF6-57A0-7740-B7E5-E2E6858BC2A6}" type="datetime1">
              <a:rPr lang="it-IT" smtClean="0"/>
              <a:t>22/07/2024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375A-F2F4-7544-8264-2E3D69F1DC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6968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4316-2DB0-E148-8599-883D61AF2B0A}" type="datetime1">
              <a:rPr lang="it-IT" smtClean="0"/>
              <a:t>22/07/2024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375A-F2F4-7544-8264-2E3D69F1DC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2732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5144-4A7F-FF4F-A664-B4146E02F5AD}" type="datetime1">
              <a:rPr lang="it-IT" smtClean="0"/>
              <a:t>22/07/2024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375A-F2F4-7544-8264-2E3D69F1DC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2570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E215-5443-5643-A6A3-4055AF82872E}" type="datetime1">
              <a:rPr lang="it-IT" smtClean="0"/>
              <a:t>22/07/2024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375A-F2F4-7544-8264-2E3D69F1DC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857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0054C-E7EE-9A46-A345-5782A677863E}" type="datetime1">
              <a:rPr lang="it-IT" smtClean="0"/>
              <a:t>22/07/2024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375A-F2F4-7544-8264-2E3D69F1DC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469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4B0AA-8464-324B-87C5-F2750CD37CCF}" type="datetime1">
              <a:rPr lang="it-IT" smtClean="0"/>
              <a:t>22/07/2024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375A-F2F4-7544-8264-2E3D69F1DC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5689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ED01F-7DB5-C243-8D98-5081D54097E1}" type="datetime1">
              <a:rPr lang="it-IT" smtClean="0"/>
              <a:t>22/07/2024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375A-F2F4-7544-8264-2E3D69F1DC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6704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BE916-2293-E445-9C03-B18BBBCF179E}" type="datetime1">
              <a:rPr lang="it-IT" smtClean="0"/>
              <a:t>22/07/2024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375A-F2F4-7544-8264-2E3D69F1DC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3923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F89E-F2CA-B548-B80A-0A70FAEFD514}" type="datetime1">
              <a:rPr lang="it-IT" smtClean="0"/>
              <a:t>22/07/2024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375A-F2F4-7544-8264-2E3D69F1DC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260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F284F-9132-884C-BFC5-146F0E630793}" type="datetime1">
              <a:rPr lang="it-IT" smtClean="0"/>
              <a:t>22/07/2024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E375A-F2F4-7544-8264-2E3D69F1DC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9575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egnaposto numero diapositiva 43">
            <a:extLst>
              <a:ext uri="{FF2B5EF4-FFF2-40B4-BE49-F238E27FC236}">
                <a16:creationId xmlns:a16="http://schemas.microsoft.com/office/drawing/2014/main" id="{4DB8CAB8-E6B9-9A4C-B163-1B8A9B908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080457" y="9365782"/>
            <a:ext cx="1543050" cy="527403"/>
          </a:xfrm>
        </p:spPr>
        <p:txBody>
          <a:bodyPr/>
          <a:lstStyle/>
          <a:p>
            <a:fld id="{A30E375A-F2F4-7544-8264-2E3D69F1DCA0}" type="slidenum">
              <a:rPr lang="it-IT" smtClean="0"/>
              <a:t>1</a:t>
            </a:fld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887CADF-4017-F68C-A33C-CDDC8DA16708}"/>
              </a:ext>
            </a:extLst>
          </p:cNvPr>
          <p:cNvSpPr txBox="1"/>
          <p:nvPr/>
        </p:nvSpPr>
        <p:spPr>
          <a:xfrm>
            <a:off x="268224" y="1877568"/>
            <a:ext cx="2749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Green Telecomunicazioni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D5237B4-EEB1-94E5-080C-64644C247A9E}"/>
              </a:ext>
            </a:extLst>
          </p:cNvPr>
          <p:cNvSpPr txBox="1"/>
          <p:nvPr/>
        </p:nvSpPr>
        <p:spPr>
          <a:xfrm>
            <a:off x="310896" y="4261104"/>
            <a:ext cx="2749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Green Service</a:t>
            </a:r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F6B34769-045D-B8DE-1D19-1773387C4C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81578"/>
              </p:ext>
            </p:extLst>
          </p:nvPr>
        </p:nvGraphicFramePr>
        <p:xfrm>
          <a:off x="243539" y="4672669"/>
          <a:ext cx="6422640" cy="1335405"/>
        </p:xfrm>
        <a:graphic>
          <a:graphicData uri="http://schemas.openxmlformats.org/drawingml/2006/table">
            <a:tbl>
              <a:tblPr/>
              <a:tblGrid>
                <a:gridCol w="1284528">
                  <a:extLst>
                    <a:ext uri="{9D8B030D-6E8A-4147-A177-3AD203B41FA5}">
                      <a16:colId xmlns:a16="http://schemas.microsoft.com/office/drawing/2014/main" val="567034230"/>
                    </a:ext>
                  </a:extLst>
                </a:gridCol>
                <a:gridCol w="1284528">
                  <a:extLst>
                    <a:ext uri="{9D8B030D-6E8A-4147-A177-3AD203B41FA5}">
                      <a16:colId xmlns:a16="http://schemas.microsoft.com/office/drawing/2014/main" val="386055661"/>
                    </a:ext>
                  </a:extLst>
                </a:gridCol>
                <a:gridCol w="1284528">
                  <a:extLst>
                    <a:ext uri="{9D8B030D-6E8A-4147-A177-3AD203B41FA5}">
                      <a16:colId xmlns:a16="http://schemas.microsoft.com/office/drawing/2014/main" val="2057368446"/>
                    </a:ext>
                  </a:extLst>
                </a:gridCol>
                <a:gridCol w="1284528">
                  <a:extLst>
                    <a:ext uri="{9D8B030D-6E8A-4147-A177-3AD203B41FA5}">
                      <a16:colId xmlns:a16="http://schemas.microsoft.com/office/drawing/2014/main" val="4286716620"/>
                    </a:ext>
                  </a:extLst>
                </a:gridCol>
                <a:gridCol w="1284528">
                  <a:extLst>
                    <a:ext uri="{9D8B030D-6E8A-4147-A177-3AD203B41FA5}">
                      <a16:colId xmlns:a16="http://schemas.microsoft.com/office/drawing/2014/main" val="3631343730"/>
                    </a:ext>
                  </a:extLst>
                </a:gridCol>
              </a:tblGrid>
              <a:tr h="263772"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Composizione del mix energetico utilizzato per la produzione dell'energia elettrica venduta dall'impresa nei due anni precedenti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Composizione del mix medio nazionale utilizzato per la produzione dell'energia elettrica immessa nel sistema elettrico italiano nei due anni precedenti</a:t>
                      </a: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8899472"/>
                  </a:ext>
                </a:extLst>
              </a:tr>
              <a:tr h="7014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 pitchFamily="2" charset="0"/>
                        </a:rPr>
                        <a:t>Fonti Primarie Utilizzate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AC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 pitchFamily="2" charset="0"/>
                        </a:rPr>
                        <a:t>Anno 2022*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AC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 pitchFamily="2" charset="0"/>
                        </a:rPr>
                        <a:t>Anno 2023**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AC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 pitchFamily="2" charset="0"/>
                        </a:rPr>
                        <a:t>Anno 2022*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AC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 pitchFamily="2" charset="0"/>
                        </a:rPr>
                        <a:t>Anno 2023**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AC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511792"/>
                  </a:ext>
                </a:extLst>
              </a:tr>
              <a:tr h="7014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Fonti Rinnovabili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7,30%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7,02%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36,95%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46,31%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300520"/>
                  </a:ext>
                </a:extLst>
              </a:tr>
              <a:tr h="7014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Carbone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16,58%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18,96%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8,34%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5,27%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508818"/>
                  </a:ext>
                </a:extLst>
              </a:tr>
              <a:tr h="7014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Gas Naturale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65,00%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62,32%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48,66%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42,99%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206915"/>
                  </a:ext>
                </a:extLst>
              </a:tr>
              <a:tr h="7014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Prodotti petroliferi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1,70%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1,66%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1,16%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0,90%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478285"/>
                  </a:ext>
                </a:extLst>
              </a:tr>
              <a:tr h="7014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Nucleare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2,81%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2,99%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407070"/>
                  </a:ext>
                </a:extLst>
              </a:tr>
              <a:tr h="7014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Altre fonti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6,61%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7,05%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4,89%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4,53%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9328426"/>
                  </a:ext>
                </a:extLst>
              </a:tr>
              <a:tr h="70143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* Dato consuntivo **Dato pre-consuntivo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*Dato consuntivo **Dato pre-consuntivo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6047112"/>
                  </a:ext>
                </a:extLst>
              </a:tr>
            </a:tbl>
          </a:graphicData>
        </a:graphic>
      </p:graphicFrame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E37C3A78-6B0D-E604-E4D4-8EDF966395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197727"/>
              </p:ext>
            </p:extLst>
          </p:nvPr>
        </p:nvGraphicFramePr>
        <p:xfrm>
          <a:off x="242777" y="2499445"/>
          <a:ext cx="6422640" cy="1335405"/>
        </p:xfrm>
        <a:graphic>
          <a:graphicData uri="http://schemas.openxmlformats.org/drawingml/2006/table">
            <a:tbl>
              <a:tblPr/>
              <a:tblGrid>
                <a:gridCol w="1284528">
                  <a:extLst>
                    <a:ext uri="{9D8B030D-6E8A-4147-A177-3AD203B41FA5}">
                      <a16:colId xmlns:a16="http://schemas.microsoft.com/office/drawing/2014/main" val="567034230"/>
                    </a:ext>
                  </a:extLst>
                </a:gridCol>
                <a:gridCol w="1284528">
                  <a:extLst>
                    <a:ext uri="{9D8B030D-6E8A-4147-A177-3AD203B41FA5}">
                      <a16:colId xmlns:a16="http://schemas.microsoft.com/office/drawing/2014/main" val="386055661"/>
                    </a:ext>
                  </a:extLst>
                </a:gridCol>
                <a:gridCol w="1284528">
                  <a:extLst>
                    <a:ext uri="{9D8B030D-6E8A-4147-A177-3AD203B41FA5}">
                      <a16:colId xmlns:a16="http://schemas.microsoft.com/office/drawing/2014/main" val="2057368446"/>
                    </a:ext>
                  </a:extLst>
                </a:gridCol>
                <a:gridCol w="1284528">
                  <a:extLst>
                    <a:ext uri="{9D8B030D-6E8A-4147-A177-3AD203B41FA5}">
                      <a16:colId xmlns:a16="http://schemas.microsoft.com/office/drawing/2014/main" val="4286716620"/>
                    </a:ext>
                  </a:extLst>
                </a:gridCol>
                <a:gridCol w="1284528">
                  <a:extLst>
                    <a:ext uri="{9D8B030D-6E8A-4147-A177-3AD203B41FA5}">
                      <a16:colId xmlns:a16="http://schemas.microsoft.com/office/drawing/2014/main" val="3631343730"/>
                    </a:ext>
                  </a:extLst>
                </a:gridCol>
              </a:tblGrid>
              <a:tr h="279308"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Composizione del mix energetico utilizzato per la produzione dell'energia elettrica venduta dall'impresa nei due anni precedenti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Composizione del mix medio nazionale utilizzato per la produzione dell'energia elettrica immessa nel sistema elettrico italiano nei due anni precedenti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8899472"/>
                  </a:ext>
                </a:extLst>
              </a:tr>
              <a:tr h="7014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 pitchFamily="2" charset="0"/>
                        </a:rPr>
                        <a:t>Fonti Primarie Utilizzate</a:t>
                      </a:r>
                      <a:endParaRPr lang="it-IT" sz="800" b="1" i="0" u="none" strike="noStrike" dirty="0">
                        <a:solidFill>
                          <a:srgbClr val="FFFFFF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A93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 pitchFamily="2" charset="0"/>
                        </a:rPr>
                        <a:t>Anno 2022*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A93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 pitchFamily="2" charset="0"/>
                        </a:rPr>
                        <a:t>Anno 2023**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A93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 pitchFamily="2" charset="0"/>
                        </a:rPr>
                        <a:t>Anno 2022*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A93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 pitchFamily="2" charset="0"/>
                        </a:rPr>
                        <a:t>Anno 2023**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A9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511792"/>
                  </a:ext>
                </a:extLst>
              </a:tr>
              <a:tr h="7014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Fonti Rinnovabili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7,30%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7,02%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36,95%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46,31%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300520"/>
                  </a:ext>
                </a:extLst>
              </a:tr>
              <a:tr h="7014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Carbone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16,58%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18,96%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8,34%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5,27%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508818"/>
                  </a:ext>
                </a:extLst>
              </a:tr>
              <a:tr h="7014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Gas Naturale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65,00%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62,32%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48,66%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42,99%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206915"/>
                  </a:ext>
                </a:extLst>
              </a:tr>
              <a:tr h="7014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Prodotti petroliferi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1,70%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1,66%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1,16%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0,90%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478285"/>
                  </a:ext>
                </a:extLst>
              </a:tr>
              <a:tr h="7014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Nucleare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2,81%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2,99%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407070"/>
                  </a:ext>
                </a:extLst>
              </a:tr>
              <a:tr h="7014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Altre fonti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6,61%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7,05%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4,89%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4,53%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9328426"/>
                  </a:ext>
                </a:extLst>
              </a:tr>
              <a:tr h="70143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* Dato consuntivo **Dato pre-consuntivo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*Dato consuntivo **Dato pre-consuntivo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60471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368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D289E22-B0D8-B741-8B53-04FF0D71F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010150" y="9378597"/>
            <a:ext cx="1543050" cy="527403"/>
          </a:xfrm>
        </p:spPr>
        <p:txBody>
          <a:bodyPr/>
          <a:lstStyle/>
          <a:p>
            <a:fld id="{A30E375A-F2F4-7544-8264-2E3D69F1DCA0}" type="slidenum">
              <a:rPr lang="it-IT" smtClean="0"/>
              <a:t>2</a:t>
            </a:fld>
            <a:endParaRPr lang="it-IT" dirty="0"/>
          </a:p>
        </p:txBody>
      </p:sp>
      <p:pic>
        <p:nvPicPr>
          <p:cNvPr id="1026" name="Picture 2" descr="page2image3760682640">
            <a:extLst>
              <a:ext uri="{FF2B5EF4-FFF2-40B4-BE49-F238E27FC236}">
                <a16:creationId xmlns:a16="http://schemas.microsoft.com/office/drawing/2014/main" id="{EA892B2C-AD37-FB4B-A675-CEE6B748E0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-677863"/>
            <a:ext cx="64643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page2image3760682640">
            <a:extLst>
              <a:ext uri="{FF2B5EF4-FFF2-40B4-BE49-F238E27FC236}">
                <a16:creationId xmlns:a16="http://schemas.microsoft.com/office/drawing/2014/main" id="{53601E6C-B110-1344-B7DD-037538EBE5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-677863"/>
            <a:ext cx="64643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6638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4496</TotalTime>
  <Words>250</Words>
  <Application>Microsoft Office PowerPoint</Application>
  <PresentationFormat>A4 (21x29,7 cm)</PresentationFormat>
  <Paragraphs>84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Green Telecomunicazioni SpA</dc:creator>
  <cp:lastModifiedBy>Green Telecomunicazioni SpA</cp:lastModifiedBy>
  <cp:revision>54</cp:revision>
  <cp:lastPrinted>2021-11-11T21:18:50Z</cp:lastPrinted>
  <dcterms:created xsi:type="dcterms:W3CDTF">2021-11-11T17:00:57Z</dcterms:created>
  <dcterms:modified xsi:type="dcterms:W3CDTF">2024-07-22T13:13:47Z</dcterms:modified>
</cp:coreProperties>
</file>